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9" r:id="rId9"/>
    <p:sldId id="273" r:id="rId10"/>
    <p:sldId id="276" r:id="rId11"/>
    <p:sldId id="278" r:id="rId12"/>
    <p:sldId id="261" r:id="rId13"/>
    <p:sldId id="280" r:id="rId14"/>
    <p:sldId id="285" r:id="rId15"/>
    <p:sldId id="286" r:id="rId16"/>
    <p:sldId id="28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F80D2-3F14-4EEA-9A48-4BB241A2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3958-BB36-4579-91C0-2677A6536B80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5CF056-1829-4B43-8484-2D88A3CE1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B0F59D-5077-4C60-AF8F-30FBAA506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14337-ABFF-40BD-8086-949A0990E9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777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712D9D-EA37-4216-ADCD-05C2C4ACE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24EB8-2BF9-4B25-9D7D-E6E6D410CF4C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1B93BB-0B02-4038-9D7B-85A8CCA8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3784D7-E134-4CFB-8987-8BAD6248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5C4E9-9B4E-4BBE-A1D3-CB211B2C1F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992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3F0E76-B988-4A33-A982-2146FBD5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7D166-B170-4479-BC0B-BB447C5A589A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4A8B7F-63E8-465F-AB6D-95BED6CC9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1128B0-6BAC-47C3-90EE-362AB3326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1C189-AA6E-4F5B-9ED1-C031DA25F5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935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52B2723-2951-4A4E-8CE3-A56D0134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83A84-FE0B-49C5-8F51-735A45364C31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4148B56-F66C-409C-83B2-FB64210E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162F9D04-2B70-4F1E-9D12-E8D6CCBD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C519F-0ACD-4715-A834-DC513D5A93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7993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BC64782E-6106-49CE-8739-1BBE2BE57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70514-05F0-4411-A176-946533774B85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00281E2C-8FC8-471A-B6C3-12ACF2183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E509BBA-F559-46A2-A53D-7DF6FF2CD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FCFB1-559A-40F4-9714-865FBEF1C5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9343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F2327172-BC16-48A4-97E1-D2AF88257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893F0-2293-49F9-AD10-BEE07B236F65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FB74034A-A8C3-442F-B606-E688C54D9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EC876152-C434-45B5-A1B6-478687464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646EF-5F8D-403B-9A7F-CC54A8586F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709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0EDE37-28AA-4FC4-8661-DFD7F903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A8276-0CBA-46D8-B495-BB1C839D1994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DA08C9-F647-4ABB-9942-674616574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DD61D6-02D0-419F-9FD6-19F2935A2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E5D4F-F4F3-4B26-88EE-07DBF44716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152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412A05-9645-4CC7-BCE8-359171376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0F3F1-4301-48CF-AFA4-F74243ED7DA5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2CE2C9-9EC0-4D2E-9CE6-308D7F69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C55232-6A1D-4675-B661-1083475B3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1CEEB-39A4-4A8F-9539-20D4DE68FE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985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12019D3-AFAC-41D2-AB77-194A0FC6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B9775-CF9A-47D7-BDB5-874BCC9349BB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16E1735-4348-4655-B658-1E79FAD7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EF83A83-8E60-49DE-B564-07A29479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8955C-E5CD-44EE-8627-4E4B077EB5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688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CEBC10D9-0A6C-4D94-B0F5-58C6AA3B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6B75A-C67F-45AA-B35D-E3F46D9397B3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305F81FE-88AE-4F64-BBD3-CC796F9EF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8F7BFFB-E72A-4F72-8FC8-1DEC59DA9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F06CE-7AA6-41BD-B67B-F9C214D9A6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027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6C3A3E6F-1CF7-4C1D-BB69-0ACF0CF3C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24719-9EC0-4B37-94B0-426C99AD8580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A4428A1F-1E17-4992-8570-60CF28D4D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F75FD2E-95FC-49B4-A571-7AB6028EC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EB5D8-D532-4CD2-B8F5-188E4999EC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696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322226E7-9979-4AAA-9626-C9D47C735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D282B-790E-4B96-A2D6-A8B22DA26D05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8867A0C9-7E3E-45C9-8885-62FFF4DC3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C43DB992-A853-4120-97A6-50CBF3660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8140D-E5AE-4B3E-A51D-56561427C2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470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296E9386-593D-48DA-9C71-B0BFD7F59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D77C3-2F50-4FF7-9248-0BCFD9ED9FC0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6CE3A4C9-CF99-4D3E-8E61-DE8BC5F39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0A158CD5-CB49-4DD2-BFB0-0DC2F057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9DDA2-109F-4197-A0B0-B78D4F1517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245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1C44FB3-1100-405D-846B-B6DC4244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17AA0-0087-4B92-8C67-416215F016C1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410138A-A553-468F-A425-0DD3DC01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0C9868BF-4A66-40BA-BD68-95D69273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05115-1E5C-4082-A9A9-A82B9DDC7E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811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03085107-C417-4ADD-B7DD-B63531407A2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A9FF79CE-C657-490B-8BB7-71CD4B4796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639863-3244-488D-83E5-8CE84B1506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A19D08-63B9-4598-9182-50CDC2FB4377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7A7BD3-4073-4736-8E4C-DDF69C48F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325193-D36D-405C-8649-D76C2BB5A4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4491FF7-1BEF-4704-A3AA-1553EE88020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>
            <a:extLst>
              <a:ext uri="{FF2B5EF4-FFF2-40B4-BE49-F238E27FC236}">
                <a16:creationId xmlns:a16="http://schemas.microsoft.com/office/drawing/2014/main" id="{E4C2DCF6-5DA1-41E7-B1E6-7F93FB3746A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14375" y="1428750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b="1"/>
              <a:t>«Путешествие по сказкам»</a:t>
            </a:r>
            <a:r>
              <a:rPr lang="ru-RU" altLang="ru-RU"/>
              <a:t> </a:t>
            </a:r>
          </a:p>
        </p:txBody>
      </p:sp>
      <p:sp>
        <p:nvSpPr>
          <p:cNvPr id="2051" name="Rectangle 6">
            <a:extLst>
              <a:ext uri="{FF2B5EF4-FFF2-40B4-BE49-F238E27FC236}">
                <a16:creationId xmlns:a16="http://schemas.microsoft.com/office/drawing/2014/main" id="{3F000D10-9869-4773-9A15-20FD1CC4722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42938" y="1143000"/>
            <a:ext cx="7816850" cy="5937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/>
              <a:t>«Познавательно-творческий </a:t>
            </a:r>
            <a:r>
              <a:rPr lang="en-US" altLang="ru-RU"/>
              <a:t> </a:t>
            </a:r>
            <a:r>
              <a:rPr lang="ru-RU" altLang="ru-RU"/>
              <a:t>проект»</a:t>
            </a:r>
          </a:p>
        </p:txBody>
      </p:sp>
      <p:sp>
        <p:nvSpPr>
          <p:cNvPr id="2052" name="Rectangle 7">
            <a:extLst>
              <a:ext uri="{FF2B5EF4-FFF2-40B4-BE49-F238E27FC236}">
                <a16:creationId xmlns:a16="http://schemas.microsoft.com/office/drawing/2014/main" id="{0D23A9EB-D9CC-4851-93F6-B2006C06901A}"/>
              </a:ext>
            </a:extLst>
          </p:cNvPr>
          <p:cNvSpPr>
            <a:spLocks/>
          </p:cNvSpPr>
          <p:nvPr/>
        </p:nvSpPr>
        <p:spPr bwMode="auto">
          <a:xfrm>
            <a:off x="827088" y="2852738"/>
            <a:ext cx="75612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800"/>
              <a:t>для детей группы раннего возраста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800"/>
              <a:t>«Радуга»</a:t>
            </a:r>
          </a:p>
        </p:txBody>
      </p:sp>
      <p:sp>
        <p:nvSpPr>
          <p:cNvPr id="2053" name="Rectangle 8">
            <a:extLst>
              <a:ext uri="{FF2B5EF4-FFF2-40B4-BE49-F238E27FC236}">
                <a16:creationId xmlns:a16="http://schemas.microsoft.com/office/drawing/2014/main" id="{56F83ADA-C8A3-486A-BB30-6A3A6D8A2974}"/>
              </a:ext>
            </a:extLst>
          </p:cNvPr>
          <p:cNvSpPr>
            <a:spLocks/>
          </p:cNvSpPr>
          <p:nvPr/>
        </p:nvSpPr>
        <p:spPr bwMode="auto">
          <a:xfrm>
            <a:off x="900113" y="4292600"/>
            <a:ext cx="75612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400"/>
              <a:t>Воспитатели: Буханцова Н.Н.</a:t>
            </a:r>
          </a:p>
        </p:txBody>
      </p:sp>
      <p:sp>
        <p:nvSpPr>
          <p:cNvPr id="2054" name="Rectangle 9">
            <a:extLst>
              <a:ext uri="{FF2B5EF4-FFF2-40B4-BE49-F238E27FC236}">
                <a16:creationId xmlns:a16="http://schemas.microsoft.com/office/drawing/2014/main" id="{D2E87443-F3A2-43D2-AD0D-A99B315BA994}"/>
              </a:ext>
            </a:extLst>
          </p:cNvPr>
          <p:cNvSpPr>
            <a:spLocks/>
          </p:cNvSpPr>
          <p:nvPr/>
        </p:nvSpPr>
        <p:spPr bwMode="auto">
          <a:xfrm>
            <a:off x="714375" y="5643563"/>
            <a:ext cx="75612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/>
              <a:t>ст.Егорлыкская 2016год</a:t>
            </a:r>
          </a:p>
        </p:txBody>
      </p:sp>
      <p:sp>
        <p:nvSpPr>
          <p:cNvPr id="2055" name="Rectangle 6">
            <a:extLst>
              <a:ext uri="{FF2B5EF4-FFF2-40B4-BE49-F238E27FC236}">
                <a16:creationId xmlns:a16="http://schemas.microsoft.com/office/drawing/2014/main" id="{BDEEEDB9-60CB-4E6E-B3E2-1738BEF301A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14375" y="642938"/>
            <a:ext cx="7521575" cy="4413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2000"/>
              <a:t>Муниципальное бюджетное дошкольное образовательное учреждение детский сад №3 «Алёнушка»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5AAEF59-E6BF-4419-86A8-D99A153A0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642938"/>
            <a:ext cx="7643813" cy="857250"/>
          </a:xfrm>
        </p:spPr>
        <p:txBody>
          <a:bodyPr/>
          <a:lstStyle/>
          <a:p>
            <a:pPr eaLnBrk="1" hangingPunct="1"/>
            <a:r>
              <a:rPr lang="ru-RU" altLang="ru-RU" sz="3600" b="1"/>
              <a:t>Изобразительная деятельность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2020C02-183B-44D0-9BE4-239D5373D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5813" y="1357313"/>
            <a:ext cx="7531100" cy="1785937"/>
          </a:xfrm>
        </p:spPr>
        <p:txBody>
          <a:bodyPr/>
          <a:lstStyle/>
          <a:p>
            <a:pPr eaLnBrk="1" hangingPunct="1"/>
            <a:r>
              <a:rPr lang="ru-RU" altLang="ru-RU" sz="2000"/>
              <a:t>Конструирование</a:t>
            </a:r>
          </a:p>
          <a:p>
            <a:pPr eaLnBrk="1" hangingPunct="1"/>
            <a:r>
              <a:rPr lang="ru-RU" altLang="ru-RU" sz="2000"/>
              <a:t>Лепка</a:t>
            </a:r>
          </a:p>
          <a:p>
            <a:pPr eaLnBrk="1" hangingPunct="1"/>
            <a:r>
              <a:rPr lang="ru-RU" altLang="ru-RU" sz="2000"/>
              <a:t>Рисование</a:t>
            </a:r>
          </a:p>
        </p:txBody>
      </p:sp>
      <p:pic>
        <p:nvPicPr>
          <p:cNvPr id="12293" name="Picture 5" descr="C:\Users\юра\Desktop\Новая папка (4)\zKt8KDYYGOg.jpg">
            <a:extLst>
              <a:ext uri="{FF2B5EF4-FFF2-40B4-BE49-F238E27FC236}">
                <a16:creationId xmlns:a16="http://schemas.microsoft.com/office/drawing/2014/main" id="{8C575AE3-F78A-4834-BC40-DBA80BA2A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2492895"/>
            <a:ext cx="2736304" cy="36484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270" name="Picture 6" descr="C:\Users\админ\Desktop\фото нод\DSC02842.JPG">
            <a:extLst>
              <a:ext uri="{FF2B5EF4-FFF2-40B4-BE49-F238E27FC236}">
                <a16:creationId xmlns:a16="http://schemas.microsoft.com/office/drawing/2014/main" id="{CC3D82C1-F526-4373-9601-0DBC6EEA3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1706455"/>
            <a:ext cx="3922797" cy="26106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4B6A78E-4BDF-4C15-8C26-38996D41E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692150"/>
            <a:ext cx="7632700" cy="725488"/>
          </a:xfrm>
        </p:spPr>
        <p:txBody>
          <a:bodyPr/>
          <a:lstStyle/>
          <a:p>
            <a:pPr eaLnBrk="1" hangingPunct="1"/>
            <a:r>
              <a:rPr lang="ru-RU" altLang="ru-RU" sz="4000" b="1"/>
              <a:t>Музыкальная деятельность</a:t>
            </a:r>
            <a:r>
              <a:rPr lang="ru-RU" altLang="ru-RU" sz="4000"/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0862D9A-A83A-446B-B4B8-963618C1B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650" y="1628775"/>
            <a:ext cx="7561263" cy="4421188"/>
          </a:xfrm>
        </p:spPr>
        <p:txBody>
          <a:bodyPr/>
          <a:lstStyle/>
          <a:p>
            <a:pPr eaLnBrk="1" hangingPunct="1"/>
            <a:r>
              <a:rPr lang="ru-RU" altLang="ru-RU"/>
              <a:t>Слушание музыкальных произведений</a:t>
            </a:r>
          </a:p>
          <a:p>
            <a:pPr eaLnBrk="1" hangingPunct="1"/>
            <a:r>
              <a:rPr lang="ru-RU" altLang="ru-RU"/>
              <a:t>Пение детских песенок</a:t>
            </a:r>
          </a:p>
          <a:p>
            <a:pPr eaLnBrk="1" hangingPunct="1"/>
            <a:r>
              <a:rPr lang="ru-RU" altLang="ru-RU"/>
              <a:t>Разучивание танцевальных движений </a:t>
            </a:r>
          </a:p>
        </p:txBody>
      </p:sp>
      <p:pic>
        <p:nvPicPr>
          <p:cNvPr id="12292" name="Picture 4" descr="F:\Детский сад фотографии\DSC01196.JPG">
            <a:extLst>
              <a:ext uri="{FF2B5EF4-FFF2-40B4-BE49-F238E27FC236}">
                <a16:creationId xmlns:a16="http://schemas.microsoft.com/office/drawing/2014/main" id="{2C3582E5-9143-44FB-8E5E-8072E9BAE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5200" y="3338513"/>
            <a:ext cx="2220913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F:\Детский сад фотографии\DSC01308.JPG">
            <a:extLst>
              <a:ext uri="{FF2B5EF4-FFF2-40B4-BE49-F238E27FC236}">
                <a16:creationId xmlns:a16="http://schemas.microsoft.com/office/drawing/2014/main" id="{55A5826A-571F-4907-9AE0-BB936EA18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3338513"/>
            <a:ext cx="23177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F:\Детский сад фотографии\DSC01203.JPG">
            <a:extLst>
              <a:ext uri="{FF2B5EF4-FFF2-40B4-BE49-F238E27FC236}">
                <a16:creationId xmlns:a16="http://schemas.microsoft.com/office/drawing/2014/main" id="{25861164-6C8B-42FA-BD35-82EEDCF52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1800" y="4254500"/>
            <a:ext cx="3132138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5F2A8A7A-0C0B-4EA0-9A05-F17CE3149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412875"/>
            <a:ext cx="7775575" cy="1800225"/>
          </a:xfrm>
        </p:spPr>
        <p:txBody>
          <a:bodyPr/>
          <a:lstStyle/>
          <a:p>
            <a:pPr marL="3175" indent="192088" eaLnBrk="1" hangingPunct="1">
              <a:buFont typeface="Arial" panose="020B0604020202020204" pitchFamily="34" charset="0"/>
              <a:buNone/>
            </a:pPr>
            <a:r>
              <a:rPr lang="ru-RU" altLang="ru-RU" sz="2000"/>
              <a:t>Готовится и проводится презентация по деятельности данного проекта. </a:t>
            </a:r>
            <a:endParaRPr lang="en-US" altLang="ru-RU" sz="2000"/>
          </a:p>
          <a:p>
            <a:pPr marL="3175" indent="192088" eaLnBrk="1" hangingPunct="1">
              <a:buFont typeface="Arial" panose="020B0604020202020204" pitchFamily="34" charset="0"/>
              <a:buNone/>
            </a:pPr>
            <a:r>
              <a:rPr lang="ru-RU" altLang="ru-RU" sz="2000"/>
              <a:t>Оформление творческого проекта </a:t>
            </a:r>
            <a:endParaRPr lang="en-US" altLang="ru-RU" sz="2000"/>
          </a:p>
          <a:p>
            <a:pPr marL="3175" indent="192088" eaLnBrk="1" hangingPunct="1">
              <a:buFont typeface="Arial" panose="020B0604020202020204" pitchFamily="34" charset="0"/>
              <a:buNone/>
            </a:pPr>
            <a:r>
              <a:rPr lang="ru-RU" altLang="ru-RU" sz="2000"/>
              <a:t>и его презентация.</a:t>
            </a:r>
            <a:endParaRPr lang="en-US" altLang="ru-RU" sz="2000"/>
          </a:p>
          <a:p>
            <a:pPr marL="3175" indent="192088" eaLnBrk="1" hangingPunct="1">
              <a:buFont typeface="Arial" panose="020B0604020202020204" pitchFamily="34" charset="0"/>
              <a:buNone/>
            </a:pPr>
            <a:r>
              <a:rPr lang="ru-RU" altLang="ru-RU" sz="2000"/>
              <a:t>Открытый просмотр «Путешествие колобка».</a:t>
            </a:r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id="{8E077F70-10DE-4197-AF09-BA7CAA012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692150"/>
            <a:ext cx="7561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altLang="ru-RU" sz="2800" u="sng">
                <a:latin typeface="Arial" panose="020B0604020202020204" pitchFamily="34" charset="0"/>
              </a:rPr>
              <a:t>Заключительный этап</a:t>
            </a:r>
          </a:p>
        </p:txBody>
      </p:sp>
      <p:pic>
        <p:nvPicPr>
          <p:cNvPr id="13316" name="Picture 5">
            <a:extLst>
              <a:ext uri="{FF2B5EF4-FFF2-40B4-BE49-F238E27FC236}">
                <a16:creationId xmlns:a16="http://schemas.microsoft.com/office/drawing/2014/main" id="{0A170C62-156D-480A-8C0B-2ACCB895E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5893" y="3212976"/>
            <a:ext cx="4140200" cy="27559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C6FF8462-3616-4958-9180-820A7618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692150"/>
            <a:ext cx="7561263" cy="792163"/>
          </a:xfrm>
        </p:spPr>
        <p:txBody>
          <a:bodyPr/>
          <a:lstStyle/>
          <a:p>
            <a:pPr eaLnBrk="1" hangingPunct="1"/>
            <a:r>
              <a:rPr lang="ru-RU" altLang="ru-RU" sz="3200" b="1"/>
              <a:t>Выводы и практическая значимость проекта</a:t>
            </a:r>
            <a:r>
              <a:rPr lang="ru-RU" altLang="ru-RU" sz="3200"/>
              <a:t> </a:t>
            </a:r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id="{E3FA579F-96B3-430C-B1E5-5BAFCDAAE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5813" y="1571625"/>
            <a:ext cx="7602537" cy="1295400"/>
          </a:xfrm>
        </p:spPr>
        <p:txBody>
          <a:bodyPr/>
          <a:lstStyle/>
          <a:p>
            <a:pPr marL="3175" indent="284163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2400"/>
              <a:t>Знания, полученные детьми развивают в них чувства, позволяющие сопереживать и понимать прекрасное, способность овладеть культурой речи. </a:t>
            </a:r>
          </a:p>
        </p:txBody>
      </p:sp>
      <p:pic>
        <p:nvPicPr>
          <p:cNvPr id="14340" name="Picture 4" descr="E:\нод фото\DSC02860.JPG">
            <a:extLst>
              <a:ext uri="{FF2B5EF4-FFF2-40B4-BE49-F238E27FC236}">
                <a16:creationId xmlns:a16="http://schemas.microsoft.com/office/drawing/2014/main" id="{F7889878-27F7-46EC-AAE6-015E1A0BB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2636912"/>
            <a:ext cx="4932040" cy="32822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5BFF313A-9090-420D-89D2-22BF128994A4}"/>
              </a:ext>
            </a:extLst>
          </p:cNvPr>
          <p:cNvSpPr txBox="1">
            <a:spLocks/>
          </p:cNvSpPr>
          <p:nvPr/>
        </p:nvSpPr>
        <p:spPr>
          <a:xfrm>
            <a:off x="4929188" y="714375"/>
            <a:ext cx="3429000" cy="2143125"/>
          </a:xfrm>
          <a:prstGeom prst="rect">
            <a:avLst/>
          </a:prstGeom>
        </p:spPr>
        <p:txBody>
          <a:bodyPr/>
          <a:lstStyle/>
          <a:p>
            <a:pPr marL="3175" indent="284163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dirty="0">
                <a:latin typeface="+mn-lt"/>
                <a:cs typeface="+mn-cs"/>
              </a:rPr>
              <a:t>Большинство детей проявили доброжелательное отношение к русским сказкам, соответствующие возрасту знания и представления, интерес и потребность узнать больше.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763D44D-41FB-4484-8A75-CBDC403358BD}"/>
              </a:ext>
            </a:extLst>
          </p:cNvPr>
          <p:cNvSpPr txBox="1">
            <a:spLocks/>
          </p:cNvSpPr>
          <p:nvPr/>
        </p:nvSpPr>
        <p:spPr>
          <a:xfrm>
            <a:off x="714375" y="3786188"/>
            <a:ext cx="3143250" cy="2428875"/>
          </a:xfrm>
          <a:prstGeom prst="rect">
            <a:avLst/>
          </a:prstGeom>
        </p:spPr>
        <p:txBody>
          <a:bodyPr/>
          <a:lstStyle/>
          <a:p>
            <a:pPr marL="3175" indent="284163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dirty="0">
                <a:latin typeface="+mn-lt"/>
                <a:cs typeface="+mn-cs"/>
              </a:rPr>
              <a:t>Работа по проекту позволила расширить кругозор и обогатить речь детей.</a:t>
            </a:r>
          </a:p>
        </p:txBody>
      </p:sp>
      <p:pic>
        <p:nvPicPr>
          <p:cNvPr id="15364" name="Picture 4" descr="C:\Users\админ\Desktop\фото нод\DSC02854.JPG">
            <a:extLst>
              <a:ext uri="{FF2B5EF4-FFF2-40B4-BE49-F238E27FC236}">
                <a16:creationId xmlns:a16="http://schemas.microsoft.com/office/drawing/2014/main" id="{1748F755-E05C-41FF-87B3-6D2ABAE8A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3707904" cy="24676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365" name="Picture 5" descr="C:\Users\админ\Desktop\фото нод\DSC02835.JPG">
            <a:extLst>
              <a:ext uri="{FF2B5EF4-FFF2-40B4-BE49-F238E27FC236}">
                <a16:creationId xmlns:a16="http://schemas.microsoft.com/office/drawing/2014/main" id="{2139009F-8CE4-41BD-B05A-30681E68F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501008"/>
            <a:ext cx="3851920" cy="256347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E0483E01-D0BB-46F3-A6C2-DB7EED7FBB3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28638" y="284163"/>
            <a:ext cx="8229600" cy="5851525"/>
          </a:xfrm>
        </p:spPr>
        <p:txBody>
          <a:bodyPr/>
          <a:lstStyle/>
          <a:p>
            <a:pPr lvl="1">
              <a:buFont typeface="Arial" charset="0"/>
              <a:buChar char="–"/>
              <a:defRPr/>
            </a:pPr>
            <a:endParaRPr lang="ru-RU" dirty="0"/>
          </a:p>
          <a:p>
            <a:pPr marL="457200" lvl="1" indent="0">
              <a:buFont typeface="Arial" charset="0"/>
              <a:buNone/>
              <a:defRPr/>
            </a:pPr>
            <a:r>
              <a:rPr lang="ru-RU" dirty="0"/>
              <a:t>           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Работа с родителями</a:t>
            </a:r>
          </a:p>
        </p:txBody>
      </p:sp>
      <p:pic>
        <p:nvPicPr>
          <p:cNvPr id="16387" name="Picture 2" descr="C:\Users\юра\Desktop\Новая папка (4)\NBK-rgF8_xU.jpg">
            <a:extLst>
              <a:ext uri="{FF2B5EF4-FFF2-40B4-BE49-F238E27FC236}">
                <a16:creationId xmlns:a16="http://schemas.microsoft.com/office/drawing/2014/main" id="{4E908EEF-F4D3-4848-B680-15A534B12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1268413"/>
            <a:ext cx="2911475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3" descr="C:\Users\юра\Desktop\Новая папка (4)\DSC02804.JPG">
            <a:extLst>
              <a:ext uri="{FF2B5EF4-FFF2-40B4-BE49-F238E27FC236}">
                <a16:creationId xmlns:a16="http://schemas.microsoft.com/office/drawing/2014/main" id="{6C634FED-42F3-4461-BBE5-E6966AE1A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0200" y="1308100"/>
            <a:ext cx="374332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94CAABE-AD0A-44CC-A656-E45EC6600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92150"/>
            <a:ext cx="7489825" cy="725488"/>
          </a:xfrm>
        </p:spPr>
        <p:txBody>
          <a:bodyPr/>
          <a:lstStyle/>
          <a:p>
            <a:pPr eaLnBrk="1" hangingPunct="1"/>
            <a:r>
              <a:rPr lang="ru-RU" altLang="ru-RU" sz="3200" b="1"/>
              <a:t>Перспективы дальнейшего использования</a:t>
            </a:r>
            <a:r>
              <a:rPr lang="ru-RU" altLang="ru-RU" sz="3200"/>
              <a:t>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589F452-2255-471A-8FA5-6A8CAD46F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7088" y="1916113"/>
            <a:ext cx="7561262" cy="3529012"/>
          </a:xfrm>
        </p:spPr>
        <p:txBody>
          <a:bodyPr/>
          <a:lstStyle/>
          <a:p>
            <a:pPr marL="185738" indent="192088" eaLnBrk="1" hangingPunct="1">
              <a:buFont typeface="Arial" panose="020B0604020202020204" pitchFamily="34" charset="0"/>
              <a:buNone/>
            </a:pPr>
            <a:r>
              <a:rPr lang="ru-RU" altLang="ru-RU" sz="2800"/>
              <a:t>Макет данного проекта можно реализовать по любому литературному произведению.</a:t>
            </a:r>
            <a:endParaRPr lang="ru-RU" altLang="ru-RU"/>
          </a:p>
        </p:txBody>
      </p:sp>
      <p:pic>
        <p:nvPicPr>
          <p:cNvPr id="17412" name="Picture 4" descr="E:\нод фото\DSC02862.JPG">
            <a:extLst>
              <a:ext uri="{FF2B5EF4-FFF2-40B4-BE49-F238E27FC236}">
                <a16:creationId xmlns:a16="http://schemas.microsoft.com/office/drawing/2014/main" id="{AB4A06CB-9A0C-4847-84E9-83227A03A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2852936"/>
            <a:ext cx="4860032" cy="323437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>
            <a:extLst>
              <a:ext uri="{FF2B5EF4-FFF2-40B4-BE49-F238E27FC236}">
                <a16:creationId xmlns:a16="http://schemas.microsoft.com/office/drawing/2014/main" id="{EEC06DD1-AAD7-4237-86B7-513C49E418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549275"/>
            <a:ext cx="7402513" cy="792163"/>
          </a:xfrm>
        </p:spPr>
        <p:txBody>
          <a:bodyPr/>
          <a:lstStyle/>
          <a:p>
            <a:pPr eaLnBrk="1" hangingPunct="1"/>
            <a:r>
              <a:rPr lang="ru-RU" altLang="ru-RU" b="1"/>
              <a:t>Цель проекта:</a:t>
            </a:r>
          </a:p>
        </p:txBody>
      </p:sp>
      <p:sp>
        <p:nvSpPr>
          <p:cNvPr id="3075" name="Rectangle 9">
            <a:extLst>
              <a:ext uri="{FF2B5EF4-FFF2-40B4-BE49-F238E27FC236}">
                <a16:creationId xmlns:a16="http://schemas.microsoft.com/office/drawing/2014/main" id="{CA1FEEC3-B368-4A87-8BA6-5C5AFAB35389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55650" y="1557338"/>
            <a:ext cx="7561263" cy="4525962"/>
          </a:xfrm>
        </p:spPr>
        <p:txBody>
          <a:bodyPr/>
          <a:lstStyle/>
          <a:p>
            <a:pPr eaLnBrk="1" hangingPunct="1"/>
            <a:r>
              <a:rPr lang="ru-RU" altLang="ru-RU"/>
              <a:t>развитие свободной творческой личности детей;</a:t>
            </a:r>
          </a:p>
          <a:p>
            <a:pPr eaLnBrk="1" hangingPunct="1"/>
            <a:r>
              <a:rPr lang="ru-RU" altLang="ru-RU"/>
              <a:t>знакомство детей с жанровыми особенностями, видами, сюжетами сказок;</a:t>
            </a:r>
          </a:p>
          <a:p>
            <a:pPr eaLnBrk="1" hangingPunct="1"/>
            <a:r>
              <a:rPr lang="ru-RU" altLang="ru-RU"/>
              <a:t>развитие интереса к литературе;</a:t>
            </a:r>
          </a:p>
          <a:p>
            <a:pPr eaLnBrk="1" hangingPunct="1"/>
            <a:r>
              <a:rPr lang="ru-RU" altLang="ru-RU"/>
              <a:t>формирование читательской культуры.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A7FADCC-BDF5-46DA-9288-AE710F484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692150"/>
            <a:ext cx="7632700" cy="725488"/>
          </a:xfrm>
        </p:spPr>
        <p:txBody>
          <a:bodyPr/>
          <a:lstStyle/>
          <a:p>
            <a:pPr eaLnBrk="1" hangingPunct="1"/>
            <a:r>
              <a:rPr lang="ru-RU" altLang="ru-RU" sz="4000" b="1"/>
              <a:t>Предполагаемый результат</a:t>
            </a:r>
            <a:r>
              <a:rPr lang="ru-RU" altLang="ru-RU" sz="4000"/>
              <a:t>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F7C5E08-4868-4253-B8B2-8776C0D5E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650" y="1700213"/>
            <a:ext cx="7561263" cy="4425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/>
              <a:t>Развитие познавательных способностей;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/>
              <a:t>Развитие творческого воображения;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/>
              <a:t>Развитие творческого мышления;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/>
              <a:t>Развитие коммуникативных навыков. 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/>
          </a:p>
        </p:txBody>
      </p:sp>
      <p:pic>
        <p:nvPicPr>
          <p:cNvPr id="4100" name="Picture 4" descr="E:\нод фото\DSC02858.JPG">
            <a:extLst>
              <a:ext uri="{FF2B5EF4-FFF2-40B4-BE49-F238E27FC236}">
                <a16:creationId xmlns:a16="http://schemas.microsoft.com/office/drawing/2014/main" id="{9E90DD1A-4D9F-4214-8248-9D6A2F890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501008"/>
            <a:ext cx="3995936" cy="26593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">
            <a:extLst>
              <a:ext uri="{FF2B5EF4-FFF2-40B4-BE49-F238E27FC236}">
                <a16:creationId xmlns:a16="http://schemas.microsoft.com/office/drawing/2014/main" id="{23D35CDD-DCAC-44F7-AF17-1A5FD94C2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620713"/>
            <a:ext cx="7673975" cy="593725"/>
          </a:xfrm>
        </p:spPr>
        <p:txBody>
          <a:bodyPr/>
          <a:lstStyle/>
          <a:p>
            <a:pPr eaLnBrk="1" hangingPunct="1"/>
            <a:r>
              <a:rPr lang="ru-RU" altLang="ru-RU" sz="3600"/>
              <a:t>Содержание проекта</a:t>
            </a:r>
          </a:p>
        </p:txBody>
      </p:sp>
      <p:sp>
        <p:nvSpPr>
          <p:cNvPr id="5123" name="Rectangle 21">
            <a:extLst>
              <a:ext uri="{FF2B5EF4-FFF2-40B4-BE49-F238E27FC236}">
                <a16:creationId xmlns:a16="http://schemas.microsoft.com/office/drawing/2014/main" id="{5E021BEF-4076-4A40-AD45-2FABCD7A639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785813" y="1214438"/>
            <a:ext cx="7602537" cy="4929187"/>
          </a:xfrm>
        </p:spPr>
        <p:txBody>
          <a:bodyPr/>
          <a:lstStyle/>
          <a:p>
            <a:pPr marL="3175" indent="-3175" eaLnBrk="1" hangingPunct="1"/>
            <a:r>
              <a:rPr lang="ru-RU" altLang="ru-RU" sz="2000" b="1" u="sng"/>
              <a:t>Подготовительный этап</a:t>
            </a:r>
          </a:p>
          <a:p>
            <a:pPr marL="3175" indent="-3175" eaLnBrk="1" hangingPunct="1">
              <a:buFont typeface="Arial" panose="020B0604020202020204" pitchFamily="34" charset="0"/>
              <a:buNone/>
            </a:pPr>
            <a:endParaRPr lang="ru-RU" altLang="ru-RU" sz="1800"/>
          </a:p>
          <a:p>
            <a:pPr marL="3175" indent="-3175" eaLnBrk="1" hangingPunct="1">
              <a:buFont typeface="Arial" panose="020B0604020202020204" pitchFamily="34" charset="0"/>
              <a:buNone/>
            </a:pPr>
            <a:r>
              <a:rPr lang="ru-RU" altLang="ru-RU" sz="1800"/>
              <a:t>Формулируется проблема о моральной стороне сказок и привитии любви к сказкам и театральной деятельности. </a:t>
            </a:r>
          </a:p>
          <a:p>
            <a:pPr marL="3175" indent="-3175" eaLnBrk="1" hangingPunct="1">
              <a:buFont typeface="Arial" panose="020B0604020202020204" pitchFamily="34" charset="0"/>
              <a:buNone/>
            </a:pPr>
            <a:r>
              <a:rPr lang="ru-RU" altLang="ru-RU" sz="1800"/>
              <a:t>После чего дети вовлекаются в решение проблемы </a:t>
            </a:r>
          </a:p>
          <a:p>
            <a:pPr marL="3175" indent="-3175" eaLnBrk="1" hangingPunct="1">
              <a:buFont typeface="Arial" panose="020B0604020202020204" pitchFamily="34" charset="0"/>
              <a:buNone/>
            </a:pPr>
            <a:endParaRPr lang="ru-RU" altLang="ru-RU" sz="1800"/>
          </a:p>
          <a:p>
            <a:pPr marL="3175" indent="-3175" eaLnBrk="1" hangingPunct="1">
              <a:buFont typeface="Arial" panose="020B0604020202020204" pitchFamily="34" charset="0"/>
              <a:buNone/>
            </a:pPr>
            <a:r>
              <a:rPr lang="ru-RU" altLang="ru-RU" sz="1800" u="sng"/>
              <a:t>«Чему нас учат сказки?»</a:t>
            </a:r>
          </a:p>
          <a:p>
            <a:pPr marL="3175" indent="-3175" eaLnBrk="1" hangingPunct="1">
              <a:buFont typeface="Arial" panose="020B0604020202020204" pitchFamily="34" charset="0"/>
              <a:buNone/>
            </a:pPr>
            <a:r>
              <a:rPr lang="ru-RU" altLang="ru-RU" sz="1800"/>
              <a:t>через игровую ситуацию </a:t>
            </a:r>
          </a:p>
          <a:p>
            <a:pPr marL="3175" indent="-3175" eaLnBrk="1" hangingPunct="1">
              <a:buFont typeface="Arial" panose="020B0604020202020204" pitchFamily="34" charset="0"/>
              <a:buNone/>
            </a:pPr>
            <a:r>
              <a:rPr lang="ru-RU" altLang="ru-RU" sz="1800"/>
              <a:t>и дидактические игры.</a:t>
            </a:r>
          </a:p>
        </p:txBody>
      </p:sp>
      <p:pic>
        <p:nvPicPr>
          <p:cNvPr id="5125" name="Picture 5" descr="C:\Users\юра\Desktop\Новая папка (4)\DSC02762.JPG">
            <a:extLst>
              <a:ext uri="{FF2B5EF4-FFF2-40B4-BE49-F238E27FC236}">
                <a16:creationId xmlns:a16="http://schemas.microsoft.com/office/drawing/2014/main" id="{3F432DB2-8D76-4AF8-A7AB-48DB53296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6470" y="3380092"/>
            <a:ext cx="3598195" cy="23946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F599E059-1FCB-499D-B2B0-35216B4F5C1D}"/>
              </a:ext>
            </a:extLst>
          </p:cNvPr>
          <p:cNvSpPr>
            <a:spLocks/>
          </p:cNvSpPr>
          <p:nvPr/>
        </p:nvSpPr>
        <p:spPr bwMode="auto">
          <a:xfrm>
            <a:off x="900113" y="765175"/>
            <a:ext cx="7529512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182563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altLang="ru-RU" sz="2800" b="1" u="sng"/>
              <a:t>Основной этап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/>
              <a:t>Решаются поставленные задачи всех мероприятий проекта.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/>
              <a:t>Проведение занятий, игр, наблюдений, бесед с детьми (как групповых, так и индивидуальных).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/>
              <a:t>Совместная деятельность воспитателей, детей, их родителей.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/>
              <a:t>Оформление выставок поделок и рисунков </a:t>
            </a:r>
          </a:p>
        </p:txBody>
      </p:sp>
      <p:pic>
        <p:nvPicPr>
          <p:cNvPr id="6148" name="Picture 4" descr="C:\Users\юра\Desktop\Новая папка (4)\DSC02604.JPG">
            <a:extLst>
              <a:ext uri="{FF2B5EF4-FFF2-40B4-BE49-F238E27FC236}">
                <a16:creationId xmlns:a16="http://schemas.microsoft.com/office/drawing/2014/main" id="{1F8932DB-DDE3-4FE6-92B2-EBC749B27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394906"/>
            <a:ext cx="3974405" cy="26449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149" name="Picture 5" descr="C:\Users\юра\Desktop\Новая папка (4)\tbQp_wqUrBg.jpg">
            <a:extLst>
              <a:ext uri="{FF2B5EF4-FFF2-40B4-BE49-F238E27FC236}">
                <a16:creationId xmlns:a16="http://schemas.microsoft.com/office/drawing/2014/main" id="{3BBA6B07-14EC-4A7C-A07A-63D23B561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068960"/>
            <a:ext cx="3475360" cy="26065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756CEB16-7A93-41CC-B8FE-BCF0B371A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5650" y="4005263"/>
            <a:ext cx="7561263" cy="2160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/>
              <a:t>Рассматривание иллюстраций русских народных сказок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/>
              <a:t>Чтение и рассказывание русских народных сказок, беседа по прочитанной сказке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/>
              <a:t>Проведение настольно-печатных, дидактических, словесных игр </a:t>
            </a:r>
          </a:p>
        </p:txBody>
      </p:sp>
      <p:pic>
        <p:nvPicPr>
          <p:cNvPr id="7173" name="Picture 5" descr="C:\Users\юра\Desktop\Новая папка (4)\pe7hivlilT0.jpg">
            <a:extLst>
              <a:ext uri="{FF2B5EF4-FFF2-40B4-BE49-F238E27FC236}">
                <a16:creationId xmlns:a16="http://schemas.microsoft.com/office/drawing/2014/main" id="{F00EC324-2DA8-4DB9-82EF-F1884CF79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2106234" cy="28083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174" name="Picture 6" descr="C:\Users\юра\Desktop\Новая папка (4)\DSC02783.JPG">
            <a:extLst>
              <a:ext uri="{FF2B5EF4-FFF2-40B4-BE49-F238E27FC236}">
                <a16:creationId xmlns:a16="http://schemas.microsoft.com/office/drawing/2014/main" id="{652B5712-143A-4BFB-A921-F22838E50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736663"/>
            <a:ext cx="4354845" cy="28981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>
            <a:extLst>
              <a:ext uri="{FF2B5EF4-FFF2-40B4-BE49-F238E27FC236}">
                <a16:creationId xmlns:a16="http://schemas.microsoft.com/office/drawing/2014/main" id="{63CC8F26-3E36-4AD8-9782-09B86D245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5650" y="4149725"/>
            <a:ext cx="7570788" cy="2085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/>
              <a:t>рассказывание детям сказок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ru-RU" altLang="ru-RU" sz="200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000"/>
              <a:t>«Репка», «Теремок», «Рукавичка», «Волк и семеро козлят»,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000"/>
              <a:t>«Курочка Ряба», «Три медведя», </a:t>
            </a:r>
            <a:r>
              <a:rPr lang="en-US" altLang="ru-RU" sz="2000"/>
              <a:t> </a:t>
            </a:r>
            <a:r>
              <a:rPr lang="ru-RU" altLang="ru-RU" sz="2000"/>
              <a:t>«Коза-дереза», « Колобок».</a:t>
            </a:r>
          </a:p>
        </p:txBody>
      </p:sp>
      <p:pic>
        <p:nvPicPr>
          <p:cNvPr id="8197" name="Picture 5" descr="C:\Users\админ\Desktop\фото нод\DSC02839.JPG">
            <a:extLst>
              <a:ext uri="{FF2B5EF4-FFF2-40B4-BE49-F238E27FC236}">
                <a16:creationId xmlns:a16="http://schemas.microsoft.com/office/drawing/2014/main" id="{99A5FA9C-10F3-463E-B895-28F956DCD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764704"/>
            <a:ext cx="4913142" cy="32697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5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68B2CA8-04B8-4C4C-9493-96778AE1B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/>
              <a:t>Игровая деятельность</a:t>
            </a:r>
            <a:r>
              <a:rPr lang="ru-RU" altLang="ru-RU"/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2BD5331-DA6D-4268-A850-1BAE5F68C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113" y="1125538"/>
            <a:ext cx="7459662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000" dirty="0"/>
              <a:t>Игры-драматизации по произведениям «Репка», «Колобок», «Теремок», «Два веселых гуся»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ru-RU" sz="2000" dirty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000" dirty="0"/>
              <a:t>Дидактическая игра «Кто-кто в теремочке живет?»;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ru-RU" sz="2000" dirty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000" dirty="0"/>
              <a:t>Игра «Превращение»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ru-RU" sz="2000" dirty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000" dirty="0"/>
              <a:t>Игра «Волшебная палочка»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2000" dirty="0"/>
              <a:t>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ru-RU" sz="1800" dirty="0"/>
              <a:t>Строительная игра  «Теремок» </a:t>
            </a:r>
          </a:p>
        </p:txBody>
      </p:sp>
      <p:pic>
        <p:nvPicPr>
          <p:cNvPr id="10245" name="Picture 5" descr="C:\Users\юра\Desktop\Новая папка (4)\DSC02781.JPG">
            <a:extLst>
              <a:ext uri="{FF2B5EF4-FFF2-40B4-BE49-F238E27FC236}">
                <a16:creationId xmlns:a16="http://schemas.microsoft.com/office/drawing/2014/main" id="{865B3C81-E2AF-4C65-8931-56E6B7553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2658684"/>
            <a:ext cx="3851920" cy="256347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6E58A0F-E5CD-49F0-9F76-32B7AC5A0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571500"/>
            <a:ext cx="7561262" cy="725488"/>
          </a:xfrm>
        </p:spPr>
        <p:txBody>
          <a:bodyPr/>
          <a:lstStyle/>
          <a:p>
            <a:pPr eaLnBrk="1" hangingPunct="1"/>
            <a:r>
              <a:rPr lang="ru-RU" altLang="ru-RU" sz="3600" b="1"/>
              <a:t>Здоровье и физическое развитие</a:t>
            </a:r>
            <a:r>
              <a:rPr lang="ru-RU" altLang="ru-RU" sz="3600"/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9F17C81-8A3F-451D-89FF-AADA8A53C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5813" y="1285875"/>
            <a:ext cx="7531100" cy="2114550"/>
          </a:xfrm>
        </p:spPr>
        <p:txBody>
          <a:bodyPr/>
          <a:lstStyle/>
          <a:p>
            <a:pPr eaLnBrk="1" hangingPunct="1"/>
            <a:r>
              <a:rPr lang="ru-RU" altLang="ru-RU" sz="2000"/>
              <a:t>Комплекс утренней гимнастики – «Хомка - хомка хомячок», «Буратино», «Курочки», «Цветок», «Ветерок»</a:t>
            </a:r>
          </a:p>
          <a:p>
            <a:pPr eaLnBrk="1" hangingPunct="1"/>
            <a:r>
              <a:rPr lang="ru-RU" altLang="ru-RU" sz="2000"/>
              <a:t>Подвижные игры -  «У медведя во бору», «Лошадки», «Мыши в кладовой», «Мыши водят хоровод», «Лиса-лиса», «Зайка серенький сидит», «Смелые мышки»</a:t>
            </a:r>
          </a:p>
        </p:txBody>
      </p:sp>
      <p:pic>
        <p:nvPicPr>
          <p:cNvPr id="10246" name="Picture 6" descr="E:\Презентация фото, 2016\DSC02786.JPG">
            <a:extLst>
              <a:ext uri="{FF2B5EF4-FFF2-40B4-BE49-F238E27FC236}">
                <a16:creationId xmlns:a16="http://schemas.microsoft.com/office/drawing/2014/main" id="{624E0456-6E95-46ED-BEF8-93F1BA379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3284984"/>
            <a:ext cx="4211960" cy="2803082"/>
          </a:xfrm>
          <a:prstGeom prst="roundRect">
            <a:avLst>
              <a:gd name="adj" fmla="val 4167"/>
            </a:avLst>
          </a:prstGeom>
          <a:solidFill>
            <a:srgbClr val="00B0F0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439</Words>
  <Application>Microsoft Office PowerPoint</Application>
  <PresentationFormat>Экран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Arial</vt:lpstr>
      <vt:lpstr>Times New Roman</vt:lpstr>
      <vt:lpstr>Тема Office</vt:lpstr>
      <vt:lpstr>«Путешествие по сказкам» </vt:lpstr>
      <vt:lpstr>Цель проекта:</vt:lpstr>
      <vt:lpstr>Предполагаемый результат:</vt:lpstr>
      <vt:lpstr>Содержание проекта</vt:lpstr>
      <vt:lpstr>Презентация PowerPoint</vt:lpstr>
      <vt:lpstr>Презентация PowerPoint</vt:lpstr>
      <vt:lpstr>Презентация PowerPoint</vt:lpstr>
      <vt:lpstr>Игровая деятельность </vt:lpstr>
      <vt:lpstr>Здоровье и физическое развитие </vt:lpstr>
      <vt:lpstr>Изобразительная деятельность</vt:lpstr>
      <vt:lpstr>Музыкальная деятельность </vt:lpstr>
      <vt:lpstr>Презентация PowerPoint</vt:lpstr>
      <vt:lpstr>Выводы и практическая значимость проекта </vt:lpstr>
      <vt:lpstr>Презентация PowerPoint</vt:lpstr>
      <vt:lpstr>Презентация PowerPoint</vt:lpstr>
      <vt:lpstr>Перспективы дальнейшего использования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Роман Школа</cp:lastModifiedBy>
  <cp:revision>31</cp:revision>
  <dcterms:created xsi:type="dcterms:W3CDTF">2012-05-09T15:29:49Z</dcterms:created>
  <dcterms:modified xsi:type="dcterms:W3CDTF">2020-03-01T20:04:47Z</dcterms:modified>
</cp:coreProperties>
</file>